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5"/>
  </p:handoutMasterIdLst>
  <p:sldIdLst>
    <p:sldId id="257" r:id="rId5"/>
    <p:sldId id="277" r:id="rId6"/>
    <p:sldId id="259" r:id="rId7"/>
    <p:sldId id="261" r:id="rId8"/>
    <p:sldId id="263" r:id="rId9"/>
    <p:sldId id="265" r:id="rId10"/>
    <p:sldId id="266" r:id="rId11"/>
    <p:sldId id="267" r:id="rId12"/>
    <p:sldId id="268" r:id="rId13"/>
    <p:sldId id="279" r:id="rId14"/>
    <p:sldId id="264" r:id="rId15"/>
    <p:sldId id="269" r:id="rId16"/>
    <p:sldId id="270" r:id="rId17"/>
    <p:sldId id="271" r:id="rId18"/>
    <p:sldId id="272" r:id="rId19"/>
    <p:sldId id="275" r:id="rId20"/>
    <p:sldId id="273" r:id="rId21"/>
    <p:sldId id="274" r:id="rId22"/>
    <p:sldId id="278" r:id="rId23"/>
    <p:sldId id="2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586" autoAdjust="0"/>
  </p:normalViewPr>
  <p:slideViewPr>
    <p:cSldViewPr snapToGrid="0">
      <p:cViewPr varScale="1">
        <p:scale>
          <a:sx n="120" d="100"/>
          <a:sy n="120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3262" y="1971923"/>
            <a:ext cx="9144000" cy="2003728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latin typeface="Comic Sans MS" panose="030F0702030302020204" pitchFamily="66" charset="0"/>
              </a:rPr>
              <a:t>Познавательно-творческий проект</a:t>
            </a:r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4800" b="1" dirty="0" smtClean="0">
                <a:latin typeface="Comic Sans MS" panose="030F0702030302020204" pitchFamily="66" charset="0"/>
              </a:rPr>
              <a:t>«Волшебный мир русской народной сказки»</a:t>
            </a:r>
            <a:br>
              <a:rPr lang="ru-RU" sz="4800" b="1" dirty="0" smtClean="0">
                <a:latin typeface="Comic Sans MS" panose="030F0702030302020204" pitchFamily="66" charset="0"/>
              </a:rPr>
            </a:br>
            <a:r>
              <a:rPr lang="ru-RU" sz="800" b="1" dirty="0" smtClean="0">
                <a:latin typeface="Comic Sans MS" panose="030F0702030302020204" pitchFamily="66" charset="0"/>
              </a:rPr>
              <a:t/>
            </a:r>
            <a:br>
              <a:rPr lang="ru-RU" sz="800" b="1" dirty="0" smtClean="0">
                <a:latin typeface="Comic Sans MS" panose="030F0702030302020204" pitchFamily="66" charset="0"/>
              </a:rPr>
            </a:br>
            <a:r>
              <a:rPr lang="ru-RU" sz="800" b="1" dirty="0">
                <a:latin typeface="Comic Sans MS" panose="030F0702030302020204" pitchFamily="66" charset="0"/>
              </a:rPr>
              <a:t/>
            </a:r>
            <a:br>
              <a:rPr lang="ru-RU" sz="800" b="1" dirty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Авторы: воспитатель Берёзкина Н.С.,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учитель-логопед Петрикеева О.Н.</a:t>
            </a:r>
            <a:endParaRPr lang="ru-RU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181" y="319094"/>
            <a:ext cx="4476803" cy="5978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3" y="1333829"/>
            <a:ext cx="5727592" cy="42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86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1498" y="731519"/>
            <a:ext cx="7728464" cy="491390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Продукты </a:t>
            </a:r>
            <a:r>
              <a:rPr lang="ru-RU" sz="24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проектной деятельности</a:t>
            </a:r>
            <a:r>
              <a:rPr lang="ru-RU" sz="2400" b="1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:</a:t>
            </a:r>
            <a:br>
              <a:rPr lang="ru-RU" sz="2400" b="1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Презентация 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проекта.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Фотоотчет.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/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Книжная 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выставка.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Выставка 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детско-родительского творчества «Мой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любимый сказочный герой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». 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/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Творческие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работы детей, выполненные в процессе НОД.</a:t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Создание дидактических игр.</a:t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Создание 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картотеки загадок, подвижных и артикуляционных игр по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русским народным сказкам.</a:t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Консультации и памятки для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родителей « Роль сказки в воспитании детей», «Нравственное воспитание детей через сказку», рекомендации «Какие сказки можно читать детям 3-4 лет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».</a:t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Итоговое мероприятие «В гостях у сказки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».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Драматизация русской народной сказки «Теремок».</a:t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79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20" y="812041"/>
            <a:ext cx="3925438" cy="5233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8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5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0" y="1733264"/>
            <a:ext cx="5717000" cy="4292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31" y="232012"/>
            <a:ext cx="547159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5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6" y="1142357"/>
            <a:ext cx="4552148" cy="4831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12" y="387684"/>
            <a:ext cx="6151581" cy="46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4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8" y="2049270"/>
            <a:ext cx="5107388" cy="3830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313898"/>
            <a:ext cx="6141492" cy="46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9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9" y="954156"/>
            <a:ext cx="5540991" cy="4155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91" y="691101"/>
            <a:ext cx="4998057" cy="49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4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096" y="1009815"/>
            <a:ext cx="8213697" cy="485824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Результаты проекта </a:t>
            </a:r>
            <a:br>
              <a:rPr lang="ru-RU" sz="2000" b="1" dirty="0" smtClean="0">
                <a:latin typeface="Comic Sans MS" panose="030F0702030302020204" pitchFamily="66" charset="0"/>
              </a:rPr>
            </a:br>
            <a:r>
              <a:rPr lang="ru-RU" sz="2000" b="1" dirty="0" smtClean="0">
                <a:latin typeface="Comic Sans MS" panose="030F0702030302020204" pitchFamily="66" charset="0"/>
              </a:rPr>
              <a:t>«Волшебный мир русской народной сказки» </a:t>
            </a:r>
            <a:r>
              <a:rPr lang="ru-RU" sz="2000" b="1" dirty="0" smtClean="0"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latin typeface="Comic Sans MS" panose="030F0702030302020204" pitchFamily="66" charset="0"/>
              </a:rPr>
            </a:br>
            <a:r>
              <a:rPr lang="ru-RU" sz="2000" b="1" dirty="0" smtClean="0"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</a:t>
            </a:r>
            <a:r>
              <a:rPr lang="ru-RU" sz="1800" dirty="0">
                <a:latin typeface="Comic Sans MS" panose="030F0702030302020204" pitchFamily="66" charset="0"/>
              </a:rPr>
              <a:t>у детей возрос интерес к </a:t>
            </a:r>
            <a:r>
              <a:rPr lang="ru-RU" sz="1800" dirty="0" smtClean="0">
                <a:latin typeface="Comic Sans MS" panose="030F0702030302020204" pitchFamily="66" charset="0"/>
              </a:rPr>
              <a:t>чтению произведений русского народного творчества; </a:t>
            </a:r>
            <a:r>
              <a:rPr lang="ru-RU" sz="1800" dirty="0">
                <a:latin typeface="Comic Sans MS" panose="030F0702030302020204" pitchFamily="66" charset="0"/>
              </a:rPr>
              <a:t/>
            </a:r>
            <a:br>
              <a:rPr lang="ru-RU" sz="1800" dirty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дети испытывают </a:t>
            </a:r>
            <a:r>
              <a:rPr lang="ru-RU" sz="1800" dirty="0">
                <a:latin typeface="Comic Sans MS" panose="030F0702030302020204" pitchFamily="66" charset="0"/>
              </a:rPr>
              <a:t>меньше затруднений в пересказе </a:t>
            </a:r>
            <a:r>
              <a:rPr lang="ru-RU" sz="1800" dirty="0" smtClean="0">
                <a:latin typeface="Comic Sans MS" panose="030F0702030302020204" pitchFamily="66" charset="0"/>
              </a:rPr>
              <a:t>сказок;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расширился словарный запас, улучшилась выразительность и звуковая сторона речи;</a:t>
            </a:r>
            <a:r>
              <a:rPr lang="ru-RU" sz="1800" dirty="0">
                <a:latin typeface="Comic Sans MS" panose="030F0702030302020204" pitchFamily="66" charset="0"/>
              </a:rPr>
              <a:t/>
            </a:r>
            <a:br>
              <a:rPr lang="ru-RU" sz="1800" dirty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дети свободнее вступают </a:t>
            </a:r>
            <a:r>
              <a:rPr lang="ru-RU" sz="1800" dirty="0">
                <a:latin typeface="Comic Sans MS" panose="030F0702030302020204" pitchFamily="66" charset="0"/>
              </a:rPr>
              <a:t>в контакт друг с </a:t>
            </a:r>
            <a:r>
              <a:rPr lang="ru-RU" sz="1800" dirty="0" smtClean="0">
                <a:latin typeface="Comic Sans MS" panose="030F0702030302020204" pitchFamily="66" charset="0"/>
              </a:rPr>
              <a:t>другом, </a:t>
            </a:r>
            <a:r>
              <a:rPr lang="ru-RU" sz="1800" dirty="0">
                <a:latin typeface="Comic Sans MS" panose="030F0702030302020204" pitchFamily="66" charset="0"/>
              </a:rPr>
              <a:t>используя при этом невербальные средства общения (жесты и мимика</a:t>
            </a:r>
            <a:r>
              <a:rPr lang="ru-RU" sz="1800" dirty="0" smtClean="0">
                <a:latin typeface="Comic Sans MS" panose="030F0702030302020204" pitchFamily="66" charset="0"/>
              </a:rPr>
              <a:t>);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</a:t>
            </a:r>
            <a:r>
              <a:rPr lang="ru-RU" sz="1800" dirty="0">
                <a:latin typeface="Comic Sans MS" panose="030F0702030302020204" pitchFamily="66" charset="0"/>
              </a:rPr>
              <a:t>дети научились распознавать сказочных героев по иллюстрациям; </a:t>
            </a:r>
            <a:r>
              <a:rPr lang="ru-RU" sz="1800" dirty="0" smtClean="0">
                <a:latin typeface="Comic Sans MS" panose="030F0702030302020204" pitchFamily="66" charset="0"/>
              </a:rPr>
              <a:t/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</a:t>
            </a:r>
            <a:r>
              <a:rPr lang="ru-RU" sz="1800" dirty="0">
                <a:latin typeface="Comic Sans MS" panose="030F0702030302020204" pitchFamily="66" charset="0"/>
              </a:rPr>
              <a:t>малыши научились отображать прочитанное в творческих </a:t>
            </a:r>
            <a:r>
              <a:rPr lang="ru-RU" sz="1800" dirty="0" smtClean="0">
                <a:latin typeface="Comic Sans MS" panose="030F0702030302020204" pitchFamily="66" charset="0"/>
              </a:rPr>
              <a:t>работах, в театральной деятельности; 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</a:t>
            </a:r>
            <a:r>
              <a:rPr lang="ru-RU" sz="1800" dirty="0">
                <a:latin typeface="Comic Sans MS" panose="030F0702030302020204" pitchFamily="66" charset="0"/>
              </a:rPr>
              <a:t>повысился уровень мотивации семейного чтения; </a:t>
            </a:r>
            <a:r>
              <a:rPr lang="ru-RU" sz="1800" dirty="0" smtClean="0">
                <a:latin typeface="Comic Sans MS" panose="030F0702030302020204" pitchFamily="66" charset="0"/>
              </a:rPr>
              <a:t/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- </a:t>
            </a:r>
            <a:r>
              <a:rPr lang="ru-RU" sz="1800" dirty="0" smtClean="0">
                <a:latin typeface="Comic Sans MS" panose="030F0702030302020204" pitchFamily="66" charset="0"/>
              </a:rPr>
              <a:t>обогатилась предметно-развивающая среда </a:t>
            </a:r>
            <a:r>
              <a:rPr lang="ru-RU" sz="1800" smtClean="0">
                <a:latin typeface="Comic Sans MS" panose="030F0702030302020204" pitchFamily="66" charset="0"/>
              </a:rPr>
              <a:t>группы и др</a:t>
            </a:r>
            <a:r>
              <a:rPr lang="ru-RU" sz="18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6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64" y="104273"/>
            <a:ext cx="12706938" cy="66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90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2188" y="1277928"/>
            <a:ext cx="6440351" cy="420847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Сказка входит в жизнь ребёнка с самого раннего возраста, сопровождает на протяжении всего дошкольного детства и остается с ним на всю жизнь. Со сказки начинается его знакомство с миром литературы, с миром человеческих взаимоотношений и со всем окружающим миром в целом.</a:t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/>
            </a:r>
            <a:br>
              <a:rPr lang="ru-RU" sz="1800" dirty="0" smtClean="0">
                <a:latin typeface="Comic Sans MS" panose="030F0702030302020204" pitchFamily="66" charset="0"/>
              </a:rPr>
            </a:br>
            <a:r>
              <a:rPr lang="ru-RU" sz="1800" dirty="0" smtClean="0">
                <a:latin typeface="Comic Sans MS" panose="030F0702030302020204" pitchFamily="66" charset="0"/>
              </a:rPr>
              <a:t>В. А. Сухомлинский</a:t>
            </a:r>
            <a:endParaRPr lang="ru-RU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0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439" y="1563315"/>
            <a:ext cx="6210373" cy="1161046"/>
          </a:xfrm>
        </p:spPr>
        <p:txBody>
          <a:bodyPr/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Спасибо </a:t>
            </a:r>
            <a:br>
              <a:rPr lang="ru-RU" b="1" dirty="0" smtClean="0">
                <a:latin typeface="Comic Sans MS" panose="030F0702030302020204" pitchFamily="66" charset="0"/>
              </a:rPr>
            </a:br>
            <a:r>
              <a:rPr lang="ru-RU" b="1" dirty="0" smtClean="0">
                <a:latin typeface="Comic Sans MS" panose="030F0702030302020204" pitchFamily="66" charset="0"/>
              </a:rPr>
              <a:t>за внимание!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659" y="1002631"/>
            <a:ext cx="7315198" cy="4154119"/>
          </a:xfrm>
        </p:spPr>
        <p:txBody>
          <a:bodyPr>
            <a:normAutofit/>
          </a:bodyPr>
          <a:lstStyle/>
          <a:p>
            <a:r>
              <a:rPr lang="ru-RU" sz="2400" u="sng" dirty="0">
                <a:latin typeface="Comic Sans MS" panose="030F0702030302020204" pitchFamily="66" charset="0"/>
              </a:rPr>
              <a:t>Продолжительность </a:t>
            </a:r>
            <a:r>
              <a:rPr lang="ru-RU" sz="2400" u="sng" dirty="0" smtClean="0">
                <a:latin typeface="Comic Sans MS" panose="030F0702030302020204" pitchFamily="66" charset="0"/>
              </a:rPr>
              <a:t>проекта: </a:t>
            </a:r>
            <a:r>
              <a:rPr lang="ru-RU" sz="2400" dirty="0" smtClean="0">
                <a:latin typeface="Comic Sans MS" panose="030F0702030302020204" pitchFamily="66" charset="0"/>
              </a:rPr>
              <a:t>краткосрочный </a:t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(1 месяц)</a:t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u="sng" dirty="0" smtClean="0">
                <a:latin typeface="Comic Sans MS" panose="030F0702030302020204" pitchFamily="66" charset="0"/>
              </a:rPr>
              <a:t>Образовательные </a:t>
            </a:r>
            <a:r>
              <a:rPr lang="ru-RU" sz="2400" u="sng" dirty="0">
                <a:latin typeface="Comic Sans MS" panose="030F0702030302020204" pitchFamily="66" charset="0"/>
              </a:rPr>
              <a:t>области</a:t>
            </a:r>
            <a:r>
              <a:rPr lang="ru-RU" sz="2400" dirty="0">
                <a:latin typeface="Comic Sans MS" panose="030F0702030302020204" pitchFamily="66" charset="0"/>
              </a:rPr>
              <a:t>: </a:t>
            </a:r>
            <a:r>
              <a:rPr lang="ru-RU" sz="2400" dirty="0" smtClean="0">
                <a:latin typeface="Comic Sans MS" panose="030F0702030302020204" pitchFamily="66" charset="0"/>
              </a:rPr>
              <a:t>социально </a:t>
            </a:r>
            <a:r>
              <a:rPr lang="ru-RU" sz="2400" dirty="0">
                <a:latin typeface="Comic Sans MS" panose="030F0702030302020204" pitchFamily="66" charset="0"/>
              </a:rPr>
              <a:t>– коммуникативное развитие, познавательное развитие, речевое развитие, </a:t>
            </a:r>
            <a:r>
              <a:rPr lang="ru-RU" sz="2400" dirty="0" smtClean="0">
                <a:latin typeface="Comic Sans MS" panose="030F0702030302020204" pitchFamily="66" charset="0"/>
              </a:rPr>
              <a:t>художественно-эстетическое развитие.</a:t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u="sng" dirty="0" smtClean="0">
                <a:latin typeface="Comic Sans MS" panose="030F0702030302020204" pitchFamily="66" charset="0"/>
              </a:rPr>
              <a:t>Участники </a:t>
            </a:r>
            <a:r>
              <a:rPr lang="ru-RU" sz="2400" u="sng" dirty="0">
                <a:latin typeface="Comic Sans MS" panose="030F0702030302020204" pitchFamily="66" charset="0"/>
              </a:rPr>
              <a:t>проекта</a:t>
            </a:r>
            <a:r>
              <a:rPr lang="ru-RU" sz="2400" dirty="0">
                <a:latin typeface="Comic Sans MS" panose="030F0702030302020204" pitchFamily="66" charset="0"/>
              </a:rPr>
              <a:t>: в</a:t>
            </a:r>
            <a:r>
              <a:rPr lang="ru-RU" sz="2400" dirty="0" smtClean="0">
                <a:latin typeface="Comic Sans MS" panose="030F0702030302020204" pitchFamily="66" charset="0"/>
              </a:rPr>
              <a:t>оспитатель, учитель-логопед, библиотекарь </a:t>
            </a:r>
            <a:r>
              <a:rPr lang="ru-RU" sz="2400" dirty="0" err="1" smtClean="0">
                <a:latin typeface="Comic Sans MS" panose="030F0702030302020204" pitchFamily="66" charset="0"/>
              </a:rPr>
              <a:t>Дубковского</a:t>
            </a:r>
            <a:r>
              <a:rPr lang="ru-RU" sz="2400" dirty="0" smtClean="0">
                <a:latin typeface="Comic Sans MS" panose="030F0702030302020204" pitchFamily="66" charset="0"/>
              </a:rPr>
              <a:t> КСЦ, дети 2 младшей группы, родители</a:t>
            </a:r>
            <a:r>
              <a:rPr lang="ru-RU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15980" y="304801"/>
            <a:ext cx="8919410" cy="581047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Comic Sans MS" panose="030F0702030302020204" pitchFamily="66" charset="0"/>
              </a:rPr>
              <a:t>Задачи проекта:</a:t>
            </a:r>
            <a:r>
              <a:rPr lang="ru-RU" sz="3100" dirty="0" smtClean="0"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u="sng" dirty="0" smtClean="0">
                <a:latin typeface="Comic Sans MS" panose="030F0702030302020204" pitchFamily="66" charset="0"/>
              </a:rPr>
              <a:t>1</a:t>
            </a:r>
            <a:r>
              <a:rPr lang="ru-RU" sz="2400" u="sng" dirty="0">
                <a:latin typeface="Comic Sans MS" panose="030F0702030302020204" pitchFamily="66" charset="0"/>
              </a:rPr>
              <a:t>. Образовательные: </a:t>
            </a:r>
            <a:br>
              <a:rPr lang="ru-RU" sz="2400" u="sng" dirty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- Совершенствовать </a:t>
            </a:r>
            <a:r>
              <a:rPr lang="ru-RU" sz="2400" dirty="0">
                <a:latin typeface="Comic Sans MS" panose="030F0702030302020204" pitchFamily="66" charset="0"/>
              </a:rPr>
              <a:t>связную, диалогическую речь, интонационную выразительность, расширять словарный запас. </a:t>
            </a:r>
            <a:r>
              <a:rPr lang="ru-RU" sz="2400" dirty="0" smtClean="0"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- Формировать </a:t>
            </a:r>
            <a:r>
              <a:rPr lang="ru-RU" sz="2400" dirty="0">
                <a:latin typeface="Comic Sans MS" panose="030F0702030302020204" pitchFamily="66" charset="0"/>
              </a:rPr>
              <a:t>у детей интерес к игре-драматизации, умение использовать средства выразительности (мимику, интонации, движения) и разные виды театров (пальчиковый, настольный, театр масок) при передаче содержания сказки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u="sng" dirty="0" smtClean="0">
                <a:latin typeface="Comic Sans MS" panose="030F0702030302020204" pitchFamily="66" charset="0"/>
              </a:rPr>
              <a:t>2</a:t>
            </a:r>
            <a:r>
              <a:rPr lang="ru-RU" sz="2400" u="sng" dirty="0">
                <a:latin typeface="Comic Sans MS" panose="030F0702030302020204" pitchFamily="66" charset="0"/>
              </a:rPr>
              <a:t>. Развивающие: </a:t>
            </a:r>
            <a:r>
              <a:rPr lang="ru-RU" sz="2400" u="sng" dirty="0" smtClean="0">
                <a:latin typeface="Comic Sans MS" panose="030F0702030302020204" pitchFamily="66" charset="0"/>
              </a:rPr>
              <a:t/>
            </a:r>
            <a:br>
              <a:rPr lang="ru-RU" sz="2400" u="sng" dirty="0" smtClean="0">
                <a:latin typeface="Comic Sans MS" panose="030F0702030302020204" pitchFamily="66" charset="0"/>
              </a:rPr>
            </a:b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</a:rPr>
              <a:t>- Развивать </a:t>
            </a:r>
            <a:r>
              <a:rPr lang="ru-RU" sz="2400" dirty="0">
                <a:latin typeface="Comic Sans MS" panose="030F0702030302020204" pitchFamily="66" charset="0"/>
              </a:rPr>
              <a:t>познавательные способности ребенка, любознательность, творческое воображение, память, фантазию. </a:t>
            </a:r>
            <a:br>
              <a:rPr lang="ru-RU" sz="2400" dirty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- Развивать </a:t>
            </a:r>
            <a:r>
              <a:rPr lang="ru-RU" sz="2400" dirty="0">
                <a:latin typeface="Comic Sans MS" panose="030F0702030302020204" pitchFamily="66" charset="0"/>
              </a:rPr>
              <a:t>групповую сплоченность, самооценку детей. </a:t>
            </a:r>
            <a:r>
              <a:rPr lang="ru-RU" sz="2400" dirty="0" smtClean="0"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Развивать </a:t>
            </a:r>
            <a:r>
              <a:rPr lang="ru-RU" sz="2400" dirty="0">
                <a:latin typeface="Comic Sans MS" panose="030F0702030302020204" pitchFamily="66" charset="0"/>
              </a:rPr>
              <a:t>умение согласовывать действия с другими детьми – героями сказки. </a:t>
            </a:r>
            <a:r>
              <a:rPr lang="ru-RU" sz="2400" dirty="0" smtClean="0"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u="sng" dirty="0" smtClean="0">
                <a:latin typeface="Comic Sans MS" panose="030F0702030302020204" pitchFamily="66" charset="0"/>
              </a:rPr>
              <a:t>3</a:t>
            </a:r>
            <a:r>
              <a:rPr lang="ru-RU" sz="2400" u="sng" dirty="0">
                <a:latin typeface="Comic Sans MS" panose="030F0702030302020204" pitchFamily="66" charset="0"/>
              </a:rPr>
              <a:t>. Воспитательные: </a:t>
            </a:r>
            <a:r>
              <a:rPr lang="ru-RU" sz="2400" u="sng" dirty="0" smtClean="0">
                <a:latin typeface="Comic Sans MS" panose="030F0702030302020204" pitchFamily="66" charset="0"/>
              </a:rPr>
              <a:t/>
            </a:r>
            <a:br>
              <a:rPr lang="ru-RU" sz="2400" u="sng" dirty="0" smtClean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- Воспитывать </a:t>
            </a:r>
            <a:r>
              <a:rPr lang="ru-RU" sz="2400" dirty="0">
                <a:latin typeface="Comic Sans MS" panose="030F0702030302020204" pitchFamily="66" charset="0"/>
              </a:rPr>
              <a:t>у детей уважение к самому себе и другим детям. </a:t>
            </a:r>
            <a:r>
              <a:rPr lang="ru-RU" sz="2400" dirty="0" smtClean="0"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latin typeface="Comic Sans MS" panose="030F0702030302020204" pitchFamily="66" charset="0"/>
              </a:rPr>
            </a:br>
            <a:r>
              <a:rPr lang="ru-RU" sz="2400" dirty="0" smtClean="0">
                <a:latin typeface="Comic Sans MS" panose="030F0702030302020204" pitchFamily="66" charset="0"/>
              </a:rPr>
              <a:t>- Пробуждать </a:t>
            </a:r>
            <a:r>
              <a:rPr lang="ru-RU" sz="2400" dirty="0">
                <a:latin typeface="Comic Sans MS" panose="030F0702030302020204" pitchFamily="66" charset="0"/>
              </a:rPr>
              <a:t>интерес </a:t>
            </a:r>
            <a:r>
              <a:rPr lang="ru-RU" sz="2400" dirty="0" smtClean="0">
                <a:latin typeface="Comic Sans MS" panose="030F0702030302020204" pitchFamily="66" charset="0"/>
              </a:rPr>
              <a:t>и любовь к </a:t>
            </a:r>
            <a:r>
              <a:rPr lang="ru-RU" sz="2400" dirty="0">
                <a:latin typeface="Comic Sans MS" panose="030F0702030302020204" pitchFamily="66" charset="0"/>
              </a:rPr>
              <a:t>сказкам.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396571"/>
              </p:ext>
            </p:extLst>
          </p:nvPr>
        </p:nvGraphicFramePr>
        <p:xfrm>
          <a:off x="1009817" y="-7951"/>
          <a:ext cx="10225377" cy="6865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1468"/>
                <a:gridCol w="8143909"/>
              </a:tblGrid>
              <a:tr h="50063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Образовательные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effectLst/>
                          <a:latin typeface="Comic Sans MS" panose="030F0702030302020204" pitchFamily="66" charset="0"/>
                        </a:rPr>
                        <a:t>области</a:t>
                      </a:r>
                    </a:p>
                  </a:txBody>
                  <a:tcPr marL="34173" marR="3417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Формы и методы работы</a:t>
                      </a:r>
                      <a:endParaRPr lang="ru-RU" sz="1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 anchor="ctr"/>
                </a:tc>
              </a:tr>
              <a:tr h="272597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panose="030F0702030302020204" pitchFamily="66" charset="0"/>
                        </a:rPr>
                        <a:t>1.Социально </a:t>
                      </a: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– коммуникативное развитие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ru-RU" sz="12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Дидактические игры: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Назови сказку», </a:t>
                      </a:r>
                      <a:r>
                        <a:rPr lang="ru-RU" sz="105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Узнай сказку по иллюстрации»,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Что сначала, что потом», </a:t>
                      </a:r>
                      <a:r>
                        <a:rPr lang="ru-RU" sz="105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Из какой сказки пришёл герой (героиня)?»,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Из какой сказки волшебная вещь?», «Подбери иллюстрацию к сказке»,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Сложи картинку и узнай сказку» (разрезные картинки, </a:t>
                      </a:r>
                      <a:r>
                        <a:rPr lang="ru-RU" sz="105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пазлы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),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Узнай по описанию», «Путаница»,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Доскажи словечко» (загадки о сказках), </a:t>
                      </a:r>
                      <a:endParaRPr lang="ru-RU" sz="1050" b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5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Какое настроение у сказочного героя?»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Сюжетно – ролевая игра «Книжный магазин»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Пальчиковые игры: «Репка», «Колобок», «Теремок», «Коза рогатая»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Игры – драматизации по сказкам «Колобок, «Репка</a:t>
                      </a:r>
                      <a:r>
                        <a:rPr lang="ru-RU" sz="105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», «Теремок», «Три медведя»</a:t>
                      </a:r>
                      <a:endParaRPr lang="ru-RU" sz="105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</a:tr>
              <a:tr h="18288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2. Познавательное развитие</a:t>
                      </a:r>
                      <a:endParaRPr lang="ru-RU" sz="12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 smtClean="0">
                          <a:effectLst/>
                          <a:latin typeface="Comic Sans MS" panose="030F0702030302020204" pitchFamily="66" charset="0"/>
                        </a:rPr>
                        <a:t>НОД </a:t>
                      </a: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по ФЭМП «Гуси – лебеди»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НОД по ФЭМП «В мире добрых сказок»</a:t>
                      </a:r>
                      <a:endParaRPr lang="ru-RU" sz="105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</a:tr>
              <a:tr h="214059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3. Речевое развитие</a:t>
                      </a:r>
                      <a:endParaRPr lang="ru-RU" sz="12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Артикуляционные игры («В гостях у бабушки», «Зарядка для язычка</a:t>
                      </a:r>
                      <a:r>
                        <a:rPr lang="ru-RU" sz="10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»)</a:t>
                      </a:r>
                      <a:endParaRPr lang="ru-RU" sz="105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Интегрированное занятие «Колобок» (развитие речи и лепка)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Интегрированное занятие «Три медведя» (развитие речи и раскрашивание)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Интегрированное </a:t>
                      </a: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развлечение «В гостях у сказки» (ФЭМП и развитие речи)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Развлечение «Путешествие со сказочными героями»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Показ сказок с помощью настольного театра, пальчикового театра, </a:t>
                      </a:r>
                      <a:r>
                        <a:rPr lang="ru-RU" sz="105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фланелеграфа</a:t>
                      </a: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, мультимедийной системы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Беседы с детьми «Что такое сказка» «Моя любимая сказка», «Правила обращения с книгой</a:t>
                      </a:r>
                      <a:r>
                        <a:rPr lang="ru-RU" sz="10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», </a:t>
                      </a: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«На кого из сказочных героев я похож?», «Кто рисует картинки к сказкам?»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Чтение худ. литературы</a:t>
                      </a:r>
                      <a:endParaRPr lang="ru-RU" sz="10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</a:tr>
              <a:tr h="92765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  <a:latin typeface="Comic Sans MS" panose="030F0702030302020204" pitchFamily="66" charset="0"/>
                        </a:rPr>
                        <a:t>4. Художественно – эстетическое развитие</a:t>
                      </a:r>
                      <a:endParaRPr lang="ru-RU" sz="12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НОД по рисованию: «Петушок – золотой гребешок», «Колобок», «В гостях у солнышка»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НОД по лепке: «Колобок»,  «Подарки для колобка» (лепка из соленого теста)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НОД по аппликации </a:t>
                      </a:r>
                      <a:r>
                        <a:rPr lang="ru-RU" sz="1050" dirty="0" smtClean="0">
                          <a:effectLst/>
                          <a:latin typeface="Comic Sans MS" panose="030F0702030302020204" pitchFamily="66" charset="0"/>
                        </a:rPr>
                        <a:t>«</a:t>
                      </a: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Сказочный домик – теремок»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ru-RU" sz="1050" dirty="0">
                          <a:effectLst/>
                          <a:latin typeface="Comic Sans MS" panose="030F0702030302020204" pitchFamily="66" charset="0"/>
                        </a:rPr>
                        <a:t>Строительные игры «Построим домики для сказочных героев» </a:t>
                      </a:r>
                      <a:endParaRPr lang="ru-RU" sz="105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173" marR="3417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23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61" y="154714"/>
            <a:ext cx="4107322" cy="3080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" y="822963"/>
            <a:ext cx="6432645" cy="4824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61" y="3464780"/>
            <a:ext cx="4269851" cy="32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0" y="469127"/>
            <a:ext cx="5067630" cy="3800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68" y="1381540"/>
            <a:ext cx="6220570" cy="46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9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1" y="147869"/>
            <a:ext cx="4870472" cy="365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61" y="3220279"/>
            <a:ext cx="4850295" cy="3637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19" y="147869"/>
            <a:ext cx="4710198" cy="35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8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10" y="3208096"/>
            <a:ext cx="4491690" cy="3368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7840"/>
          <a:stretch/>
        </p:blipFill>
        <p:spPr>
          <a:xfrm>
            <a:off x="2081708" y="386038"/>
            <a:ext cx="4008992" cy="26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87" y="421983"/>
            <a:ext cx="3970348" cy="26551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9" y="3437105"/>
            <a:ext cx="4188414" cy="31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3FA65F-4361-4E04-8BDA-4F8256B2EBC3}">
  <ds:schemaRefs>
    <ds:schemaRef ds:uri="http://schemas.microsoft.com/office/2006/documentManagement/types"/>
    <ds:schemaRef ds:uri="http://schemas.microsoft.com/sharepoint/v3"/>
    <ds:schemaRef ds:uri="http://purl.org/dc/dcmitype/"/>
    <ds:schemaRef ds:uri="http://www.w3.org/XML/1998/namespace"/>
    <ds:schemaRef ds:uri="http://purl.org/dc/elements/1.1/"/>
    <ds:schemaRef ds:uri="http://purl.org/dc/terms/"/>
    <ds:schemaRef ds:uri="2547570a-e5f4-4946-a4c3-82580e42479e"/>
    <ds:schemaRef ds:uri="http://schemas.microsoft.com/office/infopath/2007/PartnerControls"/>
    <ds:schemaRef ds:uri="http://schemas.openxmlformats.org/package/2006/metadata/core-properties"/>
    <ds:schemaRef ds:uri="6ee78bd2-4339-4042-adc0-bcc64641998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386</Words>
  <Application>Microsoft Office PowerPoint</Application>
  <PresentationFormat>Широкоэкранный</PresentationFormat>
  <Paragraphs>46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Segoe UI</vt:lpstr>
      <vt:lpstr>Segoe UI Light</vt:lpstr>
      <vt:lpstr>Wingdings</vt:lpstr>
      <vt:lpstr>Тема1</vt:lpstr>
      <vt:lpstr>        Познавательно-творческий проект «Волшебный мир русской народной сказки»   Авторы: воспитатель Берёзкина Н.С., учитель-логопед Петрикеева О.Н.</vt:lpstr>
      <vt:lpstr>Сказка входит в жизнь ребёнка с самого раннего возраста, сопровождает на протяжении всего дошкольного детства и остается с ним на всю жизнь. Со сказки начинается его знакомство с миром литературы, с миром человеческих взаимоотношений и со всем окружающим миром в целом.  В. А. Сухомлинский</vt:lpstr>
      <vt:lpstr>Продолжительность проекта: краткосрочный  (1 месяц) Образовательные области: социально – коммуникативное развитие, познавательное развитие, речевое развитие, художественно-эстетическое развитие. Участники проекта: воспитатель, учитель-логопед, библиотекарь Дубковского КСЦ, дети 2 младшей группы, родители.</vt:lpstr>
      <vt:lpstr>Задачи проекта:  1. Образовательные:  - Совершенствовать связную, диалогическую речь, интонационную выразительность, расширять словарный запас.  - Формировать у детей интерес к игре-драматизации, умение использовать средства выразительности (мимику, интонации, движения) и разные виды театров (пальчиковый, настольный, театр масок) при передаче содержания сказки. 2. Развивающие:   - Развивать познавательные способности ребенка, любознательность, творческое воображение, память, фантазию.  - Развивать групповую сплоченность, самооценку детей.  Развивать умение согласовывать действия с другими детьми – героями сказки.  3. Воспитательные:  - Воспитывать у детей уважение к самому себе и другим детям.  - Пробуждать интерес и любовь к сказкам.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Продукты проектной деятельности:  Презентация проекта. Фотоотчет. Книжная выставка.  Выставка детско-родительского творчества «Мой любимый сказочный герой».  Творческие работы детей, выполненные в процессе НОД. Создание дидактических игр. Создание картотеки загадок, подвижных и артикуляционных игр по русским народным сказкам. Консультации и памятки для родителей « Роль сказки в воспитании детей», «Нравственное воспитание детей через сказку», рекомендации «Какие сказки можно читать детям 3-4 лет». Итоговое мероприятие «В гостях у сказки». Драматизация русской народной сказки «Теремок».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  «Волшебный мир русской народной сказки»   - у детей возрос интерес к чтению произведений русского народного творчества;  - дети испытывают меньше затруднений в пересказе сказок; - расширился словарный запас, улучшилась выразительность и звуковая сторона речи; - дети свободнее вступают в контакт друг с другом, используя при этом невербальные средства общения (жесты и мимика); - дети научились распознавать сказочных героев по иллюстрациям;  - малыши научились отображать прочитанное в творческих работах, в театральной деятельности;  - повысился уровень мотивации семейного чтения;  - обогатилась предметно-развивающая среда группы и др.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2019-04-14T16:50:10Z</dcterms:created>
  <dcterms:modified xsi:type="dcterms:W3CDTF">2019-04-16T10:37:05Z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