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9.jpg" ContentType="image/gif"/>
  <Override PartName="/ppt/media/image10.jpg" ContentType="image/gif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4" r:id="rId4"/>
    <p:sldId id="273" r:id="rId5"/>
    <p:sldId id="257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5" r:id="rId14"/>
    <p:sldId id="275" r:id="rId15"/>
    <p:sldId id="266" r:id="rId16"/>
    <p:sldId id="268" r:id="rId17"/>
    <p:sldId id="269" r:id="rId18"/>
    <p:sldId id="270" r:id="rId19"/>
    <p:sldId id="276" r:id="rId20"/>
    <p:sldId id="277" r:id="rId21"/>
    <p:sldId id="279" r:id="rId22"/>
    <p:sldId id="282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>Использование дидактических игр на этапе автоматизации звуков у детей дошкольного возраста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329128"/>
            <a:ext cx="7766936" cy="1096899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Подготовила </a:t>
            </a:r>
          </a:p>
          <a:p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читель-логопед МДОУ № 2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«Солнышко» ЯМР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Петрикеева Олеся Николаевна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32866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20" y="1331471"/>
            <a:ext cx="3348493" cy="446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4543"/>
            <a:ext cx="8596668" cy="874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Игры, применяемые </a:t>
            </a:r>
            <a:r>
              <a:rPr lang="ru-RU" sz="2800" b="1" dirty="0" smtClean="0">
                <a:latin typeface="Comic Sans MS" panose="030F0702030302020204" pitchFamily="66" charset="0"/>
              </a:rPr>
              <a:t>при вводе звука в слоги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50" y="3159233"/>
            <a:ext cx="4496388" cy="337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8473" y="1212946"/>
            <a:ext cx="9022211" cy="46021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Ходилки</a:t>
            </a: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«Дорожки»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«Лесенки»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Игры с пианино и т.д.</a:t>
            </a:r>
            <a:endParaRPr lang="ru-RU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5" y="3235738"/>
            <a:ext cx="4292378" cy="321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6" y="1611269"/>
            <a:ext cx="1799397" cy="1799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62" y="416683"/>
            <a:ext cx="1916708" cy="22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Игры, применяемые при автоматизации звука в словах, предложениях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25" y="1653872"/>
            <a:ext cx="8596668" cy="42523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«Собери картинку»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«Пирамидка»</a:t>
            </a:r>
          </a:p>
          <a:p>
            <a:pPr marL="0" indent="0">
              <a:buNone/>
            </a:pPr>
            <a:r>
              <a:rPr lang="ru-RU" u="sng" dirty="0" smtClean="0">
                <a:latin typeface="Comic Sans MS" panose="030F0702030302020204" pitchFamily="66" charset="0"/>
              </a:rPr>
              <a:t>Цель:</a:t>
            </a:r>
            <a:r>
              <a:rPr lang="ru-RU" dirty="0" smtClean="0">
                <a:latin typeface="Comic Sans MS" panose="030F0702030302020204" pitchFamily="66" charset="0"/>
              </a:rPr>
              <a:t> автоматизация звуков С, З, Ц, Ш, Ж, Ч, Щ, Л, Р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в словах; развитие конструктивного </a:t>
            </a:r>
            <a:r>
              <a:rPr lang="ru-RU" dirty="0" err="1" smtClean="0">
                <a:latin typeface="Comic Sans MS" panose="030F0702030302020204" pitchFamily="66" charset="0"/>
              </a:rPr>
              <a:t>праксиса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4" y="3284029"/>
            <a:ext cx="4920385" cy="369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21" y="1735664"/>
            <a:ext cx="5820354" cy="436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3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b="1" dirty="0" smtClean="0"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latin typeface="Comic Sans MS" panose="030F0702030302020204" pitchFamily="66" charset="0"/>
              </a:rPr>
            </a:b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42" y="270344"/>
            <a:ext cx="8685605" cy="552232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«Накорми 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мишку </a:t>
            </a:r>
            <a:r>
              <a:rPr lang="ru-RU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Шуню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малиной</a:t>
            </a:r>
            <a:r>
              <a:rPr lang="ru-R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br>
              <a:rPr lang="ru-RU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u="sng" dirty="0" smtClean="0">
                <a:latin typeface="Comic Sans MS" panose="030F0702030302020204" pitchFamily="66" charset="0"/>
              </a:rPr>
              <a:t>Цель</a:t>
            </a:r>
            <a:r>
              <a:rPr lang="ru-RU" sz="1600" u="sng" dirty="0">
                <a:latin typeface="Comic Sans MS" panose="030F0702030302020204" pitchFamily="66" charset="0"/>
              </a:rPr>
              <a:t>:</a:t>
            </a:r>
            <a:r>
              <a:rPr lang="ru-RU" sz="1600" dirty="0">
                <a:latin typeface="Comic Sans MS" panose="030F0702030302020204" pitchFamily="66" charset="0"/>
              </a:rPr>
              <a:t> автоматизация звука Ш в </a:t>
            </a:r>
            <a:r>
              <a:rPr lang="ru-RU" sz="1600" dirty="0" err="1" smtClean="0">
                <a:latin typeface="Comic Sans MS" panose="030F0702030302020204" pitchFamily="66" charset="0"/>
              </a:rPr>
              <a:t>словах;развитие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1600" dirty="0" smtClean="0">
                <a:latin typeface="Comic Sans MS" panose="030F0702030302020204" pitchFamily="66" charset="0"/>
              </a:rPr>
              <a:t>звукового анализа (определение позиции звука в слове: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>н</a:t>
            </a:r>
            <a:r>
              <a:rPr lang="ru-RU" sz="1600" dirty="0" smtClean="0">
                <a:latin typeface="Comic Sans MS" panose="030F0702030302020204" pitchFamily="66" charset="0"/>
              </a:rPr>
              <a:t>ачало, середина, конец).</a:t>
            </a:r>
            <a:endParaRPr lang="ru-RU" sz="9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«Слепи </a:t>
            </a:r>
            <a:r>
              <a:rPr lang="ru-RU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снеговичка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 marL="0" indent="0">
              <a:buNone/>
            </a:pPr>
            <a:r>
              <a:rPr lang="ru-RU" sz="1600" u="sng" dirty="0">
                <a:latin typeface="Comic Sans MS" panose="030F0702030302020204" pitchFamily="66" charset="0"/>
              </a:rPr>
              <a:t>Цель:</a:t>
            </a:r>
            <a:r>
              <a:rPr lang="ru-RU" sz="1600" dirty="0">
                <a:latin typeface="Comic Sans MS" panose="030F0702030302020204" pitchFamily="66" charset="0"/>
              </a:rPr>
              <a:t> автоматизация звуков С, </a:t>
            </a:r>
            <a:r>
              <a:rPr lang="ru-RU" sz="1600" dirty="0" smtClean="0">
                <a:latin typeface="Comic Sans MS" panose="030F0702030302020204" pitchFamily="66" charset="0"/>
              </a:rPr>
              <a:t>СЬ, З</a:t>
            </a:r>
            <a:r>
              <a:rPr lang="ru-RU" sz="1600" dirty="0">
                <a:latin typeface="Comic Sans MS" panose="030F0702030302020204" pitchFamily="66" charset="0"/>
              </a:rPr>
              <a:t>, ЗЬ в словах; 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mic Sans MS" panose="030F0702030302020204" pitchFamily="66" charset="0"/>
              </a:rPr>
              <a:t>развитие </a:t>
            </a:r>
            <a:r>
              <a:rPr lang="ru-RU" sz="1600" dirty="0">
                <a:latin typeface="Comic Sans MS" panose="030F0702030302020204" pitchFamily="66" charset="0"/>
              </a:rPr>
              <a:t>мелкой </a:t>
            </a:r>
            <a:r>
              <a:rPr lang="ru-RU" sz="1600" dirty="0" smtClean="0">
                <a:latin typeface="Comic Sans MS" panose="030F0702030302020204" pitchFamily="66" charset="0"/>
              </a:rPr>
              <a:t>моторики</a:t>
            </a:r>
            <a:r>
              <a:rPr lang="ru-RU" sz="1600" dirty="0">
                <a:latin typeface="Comic Sans MS" panose="030F0702030302020204" pitchFamily="66" charset="0"/>
              </a:rPr>
              <a:t>, оптико-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>пространственных представлений</a:t>
            </a:r>
          </a:p>
          <a:p>
            <a:pPr marL="0" indent="0">
              <a:buNone/>
            </a:pPr>
            <a:endParaRPr lang="ru-RU" sz="1600" u="sng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1" y="270344"/>
            <a:ext cx="5848651" cy="513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2" y="3026274"/>
            <a:ext cx="5248000" cy="3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92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3183"/>
            <a:ext cx="9059317" cy="507255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«Угости зайку Соню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капустой»</a:t>
            </a:r>
          </a:p>
          <a:p>
            <a:pPr marL="0" indent="0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latin typeface="Comic Sans MS" panose="030F0702030302020204" pitchFamily="66" charset="0"/>
              </a:rPr>
              <a:t>автоматизация звука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 в словах.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72" y="1057523"/>
            <a:ext cx="8399228" cy="629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4" y="4881172"/>
            <a:ext cx="2344159" cy="18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95" y="739471"/>
            <a:ext cx="11859484" cy="49497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«Кто в домике живёт»</a:t>
            </a:r>
          </a:p>
          <a:p>
            <a:pPr marL="0" indent="0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Цель:</a:t>
            </a:r>
            <a:r>
              <a:rPr lang="ru-RU" dirty="0" smtClean="0">
                <a:latin typeface="Comic Sans MS" panose="030F0702030302020204" pitchFamily="66" charset="0"/>
              </a:rPr>
              <a:t> автоматизация звуков С, СЬ, З, ЗЬ, Ц, Ш,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Ж, Ч, Щ, Л, ЛЬ, Р, РЬ в словах, предложениях.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08" y="588882"/>
            <a:ext cx="4701839" cy="626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" y="2481458"/>
            <a:ext cx="6852781" cy="449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6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600"/>
            <a:ext cx="9382643" cy="532312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Игра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«Кто полетит в самолётике?»</a:t>
            </a:r>
            <a:endParaRPr lang="ru-RU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Цель:</a:t>
            </a:r>
            <a:r>
              <a:rPr lang="ru-RU" dirty="0" smtClean="0">
                <a:latin typeface="Comic Sans MS" panose="030F0702030302020204" pitchFamily="66" charset="0"/>
              </a:rPr>
              <a:t> автоматизация звука С в словах,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редложениях; формирование грамматических 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категорий с предлогом С (слон полетит с лисой).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9" y="2815151"/>
            <a:ext cx="5606716" cy="420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08" y="474394"/>
            <a:ext cx="6472092" cy="423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28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336"/>
          </a:xfrm>
        </p:spPr>
        <p:txBody>
          <a:bodyPr>
            <a:normAutofit fontScale="90000"/>
          </a:bodyPr>
          <a:lstStyle/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" y="2726164"/>
            <a:ext cx="5241127" cy="393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7" y="609599"/>
            <a:ext cx="6679096" cy="500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0101" y="609601"/>
            <a:ext cx="8859101" cy="4806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Игра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«Волшебные божьи коровки»</a:t>
            </a:r>
            <a:endParaRPr lang="ru-RU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Цель:</a:t>
            </a:r>
            <a:r>
              <a:rPr lang="ru-RU" dirty="0" smtClean="0">
                <a:latin typeface="Comic Sans MS" panose="030F0702030302020204" pitchFamily="66" charset="0"/>
              </a:rPr>
              <a:t> автоматизация звуков Ш, Ж в словах,</a:t>
            </a:r>
          </a:p>
          <a:p>
            <a:pPr marL="0" indent="0">
              <a:buNone/>
            </a:pPr>
            <a:r>
              <a:rPr lang="ru-RU">
                <a:latin typeface="Comic Sans MS" panose="030F0702030302020204" pitchFamily="66" charset="0"/>
              </a:rPr>
              <a:t>р</a:t>
            </a:r>
            <a:r>
              <a:rPr lang="ru-RU" smtClean="0">
                <a:latin typeface="Comic Sans MS" panose="030F0702030302020204" pitchFamily="66" charset="0"/>
              </a:rPr>
              <a:t>азвитие </a:t>
            </a:r>
            <a:r>
              <a:rPr lang="ru-RU" smtClean="0">
                <a:latin typeface="Comic Sans MS" panose="030F0702030302020204" pitchFamily="66" charset="0"/>
              </a:rPr>
              <a:t>звукового и </a:t>
            </a:r>
            <a:r>
              <a:rPr lang="ru-RU" dirty="0" smtClean="0">
                <a:latin typeface="Comic Sans MS" panose="030F0702030302020204" pitchFamily="66" charset="0"/>
              </a:rPr>
              <a:t>слогового </a:t>
            </a:r>
            <a:r>
              <a:rPr lang="ru-RU" dirty="0" smtClean="0">
                <a:latin typeface="Comic Sans MS" panose="030F0702030302020204" pitchFamily="66" charset="0"/>
              </a:rPr>
              <a:t>анализа.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5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40944" y="476417"/>
            <a:ext cx="8596668" cy="45719"/>
          </a:xfrm>
        </p:spPr>
        <p:txBody>
          <a:bodyPr>
            <a:normAutofit fontScale="90000"/>
          </a:bodyPr>
          <a:lstStyle/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610" y="302150"/>
            <a:ext cx="9305807" cy="58028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«Наш, наша, наши»</a:t>
            </a:r>
          </a:p>
          <a:p>
            <a:pPr marL="0" indent="0">
              <a:buNone/>
            </a:pPr>
            <a:r>
              <a:rPr lang="ru-RU" sz="1600" b="1" u="sng" dirty="0" smtClean="0">
                <a:latin typeface="Comic Sans MS" panose="030F0702030302020204" pitchFamily="66" charset="0"/>
              </a:rPr>
              <a:t>Цель: </a:t>
            </a:r>
            <a:r>
              <a:rPr lang="ru-RU" sz="1600" dirty="0" smtClean="0">
                <a:latin typeface="Comic Sans MS" panose="030F0702030302020204" pitchFamily="66" charset="0"/>
              </a:rPr>
              <a:t>автоматизация звука Ш в словах, </a:t>
            </a:r>
          </a:p>
          <a:p>
            <a:pPr marL="0" indent="0">
              <a:buNone/>
            </a:pPr>
            <a:r>
              <a:rPr lang="ru-RU" sz="1600" dirty="0" smtClean="0">
                <a:latin typeface="Comic Sans MS" panose="030F0702030302020204" pitchFamily="66" charset="0"/>
              </a:rPr>
              <a:t>предложениях; отработка лексико-грамматических 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>к</a:t>
            </a:r>
            <a:r>
              <a:rPr lang="ru-RU" sz="1600" dirty="0" smtClean="0">
                <a:latin typeface="Comic Sans MS" panose="030F0702030302020204" pitchFamily="66" charset="0"/>
              </a:rPr>
              <a:t>онструкций (согласование притяжательных 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>м</a:t>
            </a:r>
            <a:r>
              <a:rPr lang="ru-RU" sz="1600" dirty="0" smtClean="0">
                <a:latin typeface="Comic Sans MS" panose="030F0702030302020204" pitchFamily="66" charset="0"/>
              </a:rPr>
              <a:t>естоимений с существительными в роде).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«Размотай клубочек»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Цель: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автоматизация звуков, развитие мелкой моторики.</a:t>
            </a:r>
            <a:endParaRPr lang="ru-R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26" y="482738"/>
            <a:ext cx="6045642" cy="453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" y="2868434"/>
            <a:ext cx="5494352" cy="412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58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3645"/>
            <a:ext cx="8596668" cy="1696755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468092"/>
            <a:ext cx="9274003" cy="557327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Игра «Бабушкино варенье»</a:t>
            </a:r>
            <a:endParaRPr lang="ru-RU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Comic Sans MS" panose="030F0702030302020204" pitchFamily="66" charset="0"/>
              </a:rPr>
              <a:t>Цель: </a:t>
            </a:r>
            <a:r>
              <a:rPr lang="ru-RU" sz="1600" dirty="0" smtClean="0">
                <a:latin typeface="Comic Sans MS" panose="030F0702030302020204" pitchFamily="66" charset="0"/>
              </a:rPr>
              <a:t>автоматизация звуков Р, РЬ в словах, предложениях;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>о</a:t>
            </a:r>
            <a:r>
              <a:rPr lang="ru-RU" sz="1600" dirty="0" smtClean="0">
                <a:latin typeface="Comic Sans MS" panose="030F0702030302020204" pitchFamily="66" charset="0"/>
              </a:rPr>
              <a:t>тработка лексико-грамматических конструкций (согласование </a:t>
            </a:r>
          </a:p>
          <a:p>
            <a:pPr marL="0" indent="0">
              <a:buNone/>
            </a:pPr>
            <a:r>
              <a:rPr lang="ru-RU" sz="1600" dirty="0" smtClean="0">
                <a:latin typeface="Comic Sans MS" panose="030F0702030302020204" pitchFamily="66" charset="0"/>
              </a:rPr>
              <a:t>Относительного прилагательного с существительным в </a:t>
            </a:r>
            <a:r>
              <a:rPr lang="ru-RU" sz="1600" dirty="0" err="1" smtClean="0">
                <a:latin typeface="Comic Sans MS" panose="030F0702030302020204" pitchFamily="66" charset="0"/>
              </a:rPr>
              <a:t>м.р</a:t>
            </a:r>
            <a:r>
              <a:rPr lang="ru-RU" sz="1600" dirty="0" smtClean="0">
                <a:latin typeface="Comic Sans MS" panose="030F0702030302020204" pitchFamily="66" charset="0"/>
              </a:rPr>
              <a:t>.).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«Беличьи запасы»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Цель:</a:t>
            </a: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автоматизация Ш, Ж, Ч, Щ; развитие мелкой моторики.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039"/>
            <a:ext cx="5751095" cy="431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56" y="342235"/>
            <a:ext cx="4989093" cy="665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5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133" y="811033"/>
            <a:ext cx="8596668" cy="51349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«Чудесный паровозик»</a:t>
            </a:r>
          </a:p>
          <a:p>
            <a:pPr marL="0" indent="0">
              <a:buNone/>
            </a:pPr>
            <a:r>
              <a:rPr lang="ru-RU" u="sng" dirty="0" smtClean="0">
                <a:latin typeface="Comic Sans MS" panose="030F0702030302020204" pitchFamily="66" charset="0"/>
              </a:rPr>
              <a:t>Цель:</a:t>
            </a:r>
            <a:r>
              <a:rPr lang="ru-RU" dirty="0" smtClean="0">
                <a:latin typeface="Comic Sans MS" panose="030F0702030302020204" pitchFamily="66" charset="0"/>
              </a:rPr>
              <a:t> автоматизация всех звуков;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развитие звукового анализа слов.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3" y="2584174"/>
            <a:ext cx="5804452" cy="435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95" y="993913"/>
            <a:ext cx="5799152" cy="434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42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Дидакти́ческие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и́гры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46852"/>
            <a:ext cx="8596668" cy="366432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 — это вид учебных занятий, организуемых в виде учебных </a:t>
            </a:r>
            <a:r>
              <a:rPr lang="ru-RU" sz="2400" b="1" dirty="0">
                <a:latin typeface="Comic Sans MS" panose="030F0702030302020204" pitchFamily="66" charset="0"/>
              </a:rPr>
              <a:t>игр</a:t>
            </a:r>
            <a:r>
              <a:rPr lang="ru-RU" sz="2400" dirty="0">
                <a:latin typeface="Comic Sans MS" panose="030F0702030302020204" pitchFamily="66" charset="0"/>
              </a:rPr>
              <a:t>, реализующих ряд принципов игрового, активного обучения и отличающихся наличием правил, фиксированной структуры игровой деятельности и системы </a:t>
            </a:r>
            <a:r>
              <a:rPr lang="ru-RU" sz="2400" dirty="0" smtClean="0">
                <a:latin typeface="Comic Sans MS" panose="030F0702030302020204" pitchFamily="66" charset="0"/>
              </a:rPr>
              <a:t>оценивания.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(</a:t>
            </a:r>
            <a:r>
              <a:rPr lang="ru-RU" sz="2400" dirty="0">
                <a:latin typeface="Comic Sans MS" panose="030F0702030302020204" pitchFamily="66" charset="0"/>
              </a:rPr>
              <a:t>В. Н. Кругликов, 1988).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07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87464"/>
            <a:ext cx="8596668" cy="7427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9" y="157697"/>
            <a:ext cx="9057495" cy="53416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«Милые зверюшки»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автоматизация всех звуков в словах,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предложениях;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азвитие мелкой моторики.</a:t>
            </a:r>
          </a:p>
          <a:p>
            <a:pPr marL="0" indent="0">
              <a:buNone/>
            </a:pPr>
            <a:endParaRPr lang="ru-RU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" y="1786392"/>
            <a:ext cx="3803706" cy="507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76" y="3852265"/>
            <a:ext cx="2470619" cy="329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90" y="48336"/>
            <a:ext cx="5177275" cy="38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6" y="2675081"/>
            <a:ext cx="3137189" cy="418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67" y="5608705"/>
            <a:ext cx="804164" cy="1229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42" y="5742552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05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88758" y="609600"/>
            <a:ext cx="10676021" cy="6248401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«Угости Жорку-</a:t>
            </a:r>
            <a:r>
              <a:rPr lang="ru-RU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обжорку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конфетой»</a:t>
            </a:r>
          </a:p>
          <a:p>
            <a:pPr marL="0" indent="0">
              <a:buNone/>
            </a:pPr>
            <a:r>
              <a:rPr lang="ru-RU" sz="1600" u="sng" dirty="0" smtClean="0">
                <a:latin typeface="Comic Sans MS" panose="030F0702030302020204" pitchFamily="66" charset="0"/>
              </a:rPr>
              <a:t>Цель: </a:t>
            </a:r>
            <a:r>
              <a:rPr lang="ru-RU" sz="1600" dirty="0" smtClean="0">
                <a:latin typeface="Comic Sans MS" panose="030F0702030302020204" pitchFamily="66" charset="0"/>
              </a:rPr>
              <a:t>автоматизация звука Р, развитие звукового анализа.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«Курица и яйца»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6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Цель: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автоматизация звука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Ц,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звукового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анализа.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8506"/>
            <a:ext cx="5694946" cy="427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7" y="609600"/>
            <a:ext cx="5799220" cy="434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71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2" y="485029"/>
            <a:ext cx="8596668" cy="53018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«Путешествие в страну троллей»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автоматизация всех звуков;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развитие мелкой моторики;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ф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онематического слуха.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1" y="358581"/>
            <a:ext cx="4191516" cy="314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1" y="2430228"/>
            <a:ext cx="5655655" cy="424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11" y="2971446"/>
            <a:ext cx="4934029" cy="370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91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49" y="143124"/>
            <a:ext cx="8852583" cy="664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91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4" y="-391603"/>
            <a:ext cx="9793357" cy="734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48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Функции дидактических игр: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0749"/>
            <a:ext cx="8596668" cy="4530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обучающая </a:t>
            </a:r>
            <a:r>
              <a:rPr lang="ru-RU" dirty="0"/>
              <a:t>(помогают усвоить либо закрепить материал, предлагаемый на занятии, достичь поставленных дидактических задач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диагностическая </a:t>
            </a:r>
            <a:r>
              <a:rPr lang="ru-RU" dirty="0"/>
              <a:t>(дают возможность логопеду диагностировать различные проявления ребёнка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терапевтическая </a:t>
            </a:r>
            <a:r>
              <a:rPr lang="ru-RU" dirty="0"/>
              <a:t>(выступают как средство преодоления различных трудностей в обучении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коррекционная </a:t>
            </a:r>
            <a:r>
              <a:rPr lang="ru-RU" dirty="0"/>
              <a:t>(вносят позитивные изменения, дополнения в структуру личностных показателей ребёнка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развлекательная </a:t>
            </a:r>
            <a:r>
              <a:rPr lang="ru-RU" dirty="0"/>
              <a:t>(эмоционально окрашивают деятельность ребёнка, делают процесс познания увлекательным).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8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Виды дидактических игр</a:t>
            </a:r>
            <a:r>
              <a:rPr lang="ru-RU" sz="3200" dirty="0" smtClean="0">
                <a:latin typeface="Comic Sans MS" panose="030F0702030302020204" pitchFamily="66" charset="0"/>
              </a:rPr>
              <a:t>: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игры </a:t>
            </a:r>
            <a:r>
              <a:rPr lang="ru-RU" sz="2400" dirty="0"/>
              <a:t>с предметами (игрушками, природным материалом), </a:t>
            </a:r>
            <a:endParaRPr lang="ru-RU" sz="2400" dirty="0" smtClean="0"/>
          </a:p>
          <a:p>
            <a:r>
              <a:rPr lang="ru-RU" sz="2400" dirty="0" smtClean="0"/>
              <a:t>настольно </a:t>
            </a:r>
            <a:r>
              <a:rPr lang="ru-RU" sz="2400" dirty="0"/>
              <a:t>– печатные, </a:t>
            </a:r>
            <a:endParaRPr lang="ru-RU" sz="2400" dirty="0" smtClean="0"/>
          </a:p>
          <a:p>
            <a:r>
              <a:rPr lang="ru-RU" sz="2400" dirty="0" smtClean="0"/>
              <a:t>словесные.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88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71" y="60960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Этап автоматизации звуков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6995"/>
            <a:ext cx="8596668" cy="424436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Этап автоматизации звуков обозначен в методике логопедического воздействия по исправлению звукопроизношения как </a:t>
            </a:r>
            <a:r>
              <a:rPr lang="ru-RU" sz="2600" b="1" dirty="0" smtClean="0">
                <a:solidFill>
                  <a:srgbClr val="7030A0"/>
                </a:solidFill>
              </a:rPr>
              <a:t>этап формирования первичных произносительных умений и навыков </a:t>
            </a:r>
            <a:r>
              <a:rPr lang="ru-RU" sz="2600" dirty="0" smtClean="0"/>
              <a:t>(по Л.С. Волковой).</a:t>
            </a:r>
          </a:p>
          <a:p>
            <a:r>
              <a:rPr lang="ru-RU" sz="2600" dirty="0" smtClean="0"/>
              <a:t>С точки зрения физиологии этап автоматизации </a:t>
            </a:r>
            <a:r>
              <a:rPr lang="ru-RU" sz="2600" dirty="0"/>
              <a:t>звуков </a:t>
            </a:r>
            <a:r>
              <a:rPr lang="ru-RU" sz="2600" dirty="0" smtClean="0"/>
              <a:t>является </a:t>
            </a:r>
            <a:r>
              <a:rPr lang="ru-RU" sz="2600" b="1" dirty="0" smtClean="0">
                <a:solidFill>
                  <a:srgbClr val="7030A0"/>
                </a:solidFill>
              </a:rPr>
              <a:t>этапом закрепления условно-рефлекторных речедвигательных связей на разнообразном речевом материале. </a:t>
            </a:r>
          </a:p>
          <a:p>
            <a:r>
              <a:rPr lang="ru-RU" sz="2600" dirty="0" smtClean="0"/>
              <a:t>Звук, который только что поставили, является хрупким, условно-рефлекторные связи без особых подкреплений могут стремительно разрушиться.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7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Цель данного этапа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добиться правильного произношения звука во фразовой речи, то есть в свободной, обычной</a:t>
            </a:r>
            <a:r>
              <a:rPr lang="ru-RU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848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44" y="56189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Автоматизация звука включает в себя: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автоматизацию звука в изолированной позиции,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ввод звука в слоги,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с</a:t>
            </a:r>
            <a:r>
              <a:rPr lang="ru-RU" sz="4000" dirty="0" smtClean="0">
                <a:latin typeface="Comic Sans MS" panose="030F0702030302020204" pitchFamily="66" charset="0"/>
              </a:rPr>
              <a:t>лова,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п</a:t>
            </a:r>
            <a:r>
              <a:rPr lang="ru-RU" sz="4000" dirty="0" smtClean="0">
                <a:latin typeface="Comic Sans MS" panose="030F0702030302020204" pitchFamily="66" charset="0"/>
              </a:rPr>
              <a:t>редложения,</a:t>
            </a:r>
          </a:p>
          <a:p>
            <a:r>
              <a:rPr lang="ru-RU" sz="4000" dirty="0">
                <a:latin typeface="Comic Sans MS" panose="030F0702030302020204" pitchFamily="66" charset="0"/>
              </a:rPr>
              <a:t>с</a:t>
            </a:r>
            <a:r>
              <a:rPr lang="ru-RU" sz="4000" dirty="0" smtClean="0">
                <a:latin typeface="Comic Sans MS" panose="030F0702030302020204" pitchFamily="66" charset="0"/>
              </a:rPr>
              <a:t>вязную речь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9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Игры, применяемые при автоматизации звука в изолированной позиции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1470991"/>
            <a:ext cx="10515600" cy="538700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«Лесенка»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«Звуковые дорожки»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«Бриллианты для </a:t>
            </a:r>
            <a:r>
              <a:rPr lang="ru-RU" sz="1600" dirty="0" err="1" smtClean="0">
                <a:solidFill>
                  <a:schemeClr val="tx1"/>
                </a:solidFill>
              </a:rPr>
              <a:t>Вингс</a:t>
            </a:r>
            <a:r>
              <a:rPr lang="ru-RU" sz="1600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«Разноцветная дорожка для тачек»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«Пожужжи, как жучок», «Порычи, как собачка» и т.д.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«Помоги жучку дойти до леса»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«Весёлые лягушки»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«Покатай мячики со звуком»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«Произнеси столько раз звук, сколько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слышишь звуков металлофона»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«Заведи машинку, мотоцикл» и т.д.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«Подуй на цветок с песенкой ветерка </a:t>
            </a:r>
            <a:r>
              <a:rPr lang="ru-RU" sz="1600" dirty="0" err="1" smtClean="0">
                <a:solidFill>
                  <a:schemeClr val="tx1"/>
                </a:solidFill>
              </a:rPr>
              <a:t>Шшш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Игры по методике Т.А. Ткаченко и т.д.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63" y="1070373"/>
            <a:ext cx="4493481" cy="337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90" y="3732322"/>
            <a:ext cx="4701726" cy="352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27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" y="2810982"/>
            <a:ext cx="3532709" cy="404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31" y="469128"/>
            <a:ext cx="7915616" cy="59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0" y="195005"/>
            <a:ext cx="3625793" cy="271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8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633</TotalTime>
  <Words>678</Words>
  <Application>Microsoft Office PowerPoint</Application>
  <PresentationFormat>Широкоэкранный</PresentationFormat>
  <Paragraphs>104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Trebuchet MS</vt:lpstr>
      <vt:lpstr>Wingdings</vt:lpstr>
      <vt:lpstr>Wingdings 3</vt:lpstr>
      <vt:lpstr>Грань</vt:lpstr>
      <vt:lpstr>Использование дидактических игр на этапе автоматизации звуков у детей дошкольного возраста</vt:lpstr>
      <vt:lpstr>Дидакти́ческие и́гры</vt:lpstr>
      <vt:lpstr>Функции дидактических игр:</vt:lpstr>
      <vt:lpstr>Виды дидактических игр:</vt:lpstr>
      <vt:lpstr>Этап автоматизации звуков</vt:lpstr>
      <vt:lpstr>Цель данного этапа </vt:lpstr>
      <vt:lpstr>Автоматизация звука включает в себя:</vt:lpstr>
      <vt:lpstr>Игры, применяемые при автоматизации звука в изолированной позиции</vt:lpstr>
      <vt:lpstr>Презентация PowerPoint</vt:lpstr>
      <vt:lpstr>Игры, применяемые при вводе звука в слоги</vt:lpstr>
      <vt:lpstr>Игры, применяемые при автоматизации звука в словах, предложениях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приёмов на этапе автоматизации звуков</dc:title>
  <dc:creator>admn</dc:creator>
  <cp:lastModifiedBy>admn</cp:lastModifiedBy>
  <cp:revision>70</cp:revision>
  <dcterms:created xsi:type="dcterms:W3CDTF">2018-03-28T15:16:39Z</dcterms:created>
  <dcterms:modified xsi:type="dcterms:W3CDTF">2018-04-04T18:35:35Z</dcterms:modified>
</cp:coreProperties>
</file>